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sldIdLst>
    <p:sldId id="256" r:id="rId2"/>
    <p:sldId id="318" r:id="rId3"/>
    <p:sldId id="257" r:id="rId4"/>
    <p:sldId id="261" r:id="rId5"/>
    <p:sldId id="301" r:id="rId6"/>
    <p:sldId id="319" r:id="rId7"/>
    <p:sldId id="258" r:id="rId8"/>
    <p:sldId id="303" r:id="rId9"/>
    <p:sldId id="302" r:id="rId10"/>
    <p:sldId id="304" r:id="rId11"/>
    <p:sldId id="336" r:id="rId12"/>
    <p:sldId id="259" r:id="rId13"/>
    <p:sldId id="271" r:id="rId14"/>
    <p:sldId id="309" r:id="rId15"/>
    <p:sldId id="306" r:id="rId16"/>
    <p:sldId id="307" r:id="rId17"/>
    <p:sldId id="308" r:id="rId18"/>
    <p:sldId id="310" r:id="rId19"/>
    <p:sldId id="329" r:id="rId20"/>
    <p:sldId id="275" r:id="rId21"/>
    <p:sldId id="330" r:id="rId22"/>
    <p:sldId id="331" r:id="rId23"/>
    <p:sldId id="313" r:id="rId24"/>
    <p:sldId id="324" r:id="rId25"/>
    <p:sldId id="327" r:id="rId26"/>
    <p:sldId id="332" r:id="rId27"/>
    <p:sldId id="333" r:id="rId28"/>
    <p:sldId id="323" r:id="rId29"/>
    <p:sldId id="334" r:id="rId30"/>
    <p:sldId id="292" r:id="rId31"/>
    <p:sldId id="315" r:id="rId32"/>
    <p:sldId id="335" r:id="rId33"/>
    <p:sldId id="300" r:id="rId34"/>
    <p:sldId id="337" r:id="rId35"/>
    <p:sldId id="267" r:id="rId36"/>
    <p:sldId id="282" r:id="rId37"/>
    <p:sldId id="297" r:id="rId38"/>
    <p:sldId id="294" r:id="rId39"/>
    <p:sldId id="316" r:id="rId40"/>
    <p:sldId id="290" r:id="rId41"/>
    <p:sldId id="285" r:id="rId42"/>
    <p:sldId id="320" r:id="rId43"/>
    <p:sldId id="287" r:id="rId44"/>
    <p:sldId id="298" r:id="rId45"/>
    <p:sldId id="288" r:id="rId46"/>
    <p:sldId id="321" r:id="rId47"/>
    <p:sldId id="317" r:id="rId48"/>
    <p:sldId id="286" r:id="rId49"/>
    <p:sldId id="305" r:id="rId50"/>
    <p:sldId id="274" r:id="rId51"/>
    <p:sldId id="322" r:id="rId52"/>
    <p:sldId id="325"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78786" autoAdjust="0"/>
  </p:normalViewPr>
  <p:slideViewPr>
    <p:cSldViewPr snapToGrid="0">
      <p:cViewPr varScale="1">
        <p:scale>
          <a:sx n="69" d="100"/>
          <a:sy n="69" d="100"/>
        </p:scale>
        <p:origin x="1183" y="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2021-06-15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23146439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a:t>
            </a:r>
            <a:r>
              <a:rPr lang="en-CA" sz="2800" b="0" i="0" dirty="0" err="1">
                <a:effectLst/>
                <a:latin typeface="Arial" panose="020B0604020202020204" pitchFamily="34" charset="0"/>
              </a:rPr>
              <a:t>intenseuse</a:t>
            </a:r>
            <a:r>
              <a:rPr lang="en-CA" sz="2800" b="0" i="0" dirty="0">
                <a:effectLst/>
                <a:latin typeface="Arial" panose="020B0604020202020204" pitchFamily="34" charset="0"/>
              </a:rPr>
              <a:t>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4 primary data-sets</a:t>
            </a:r>
          </a:p>
          <a:p>
            <a:pPr marL="800100" marR="0" lvl="1"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2016 census demographic data</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step of my experimental design consists of pre-processing the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From my literature review, I found that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234738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b="0" i="0" dirty="0">
                <a:effectLst/>
                <a:latin typeface="Arial" panose="020B0604020202020204" pitchFamily="34" charset="0"/>
              </a:rPr>
              <a:t>In this slide you see the result of aggregating point data describing instances of hashtag activism and physical protests time and space at the national scale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right, you have time series illustrating the temporal patterns of both hashtag activism (measured in number of tweets), and physical protests.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algn="l"/>
            <a:endParaRPr lang="en-CA" sz="1600" b="0" i="0" dirty="0">
              <a:solidFill>
                <a:srgbClr val="000000"/>
              </a:solidFill>
              <a:effectLst/>
              <a:latin typeface="Arial" panose="020B0604020202020204" pitchFamily="34" charset="0"/>
            </a:endParaRPr>
          </a:p>
          <a:p>
            <a:pPr algn="l"/>
            <a:r>
              <a:rPr lang="en-CA" sz="1600" b="0" i="0" dirty="0">
                <a:solidFill>
                  <a:srgbClr val="000000"/>
                </a:solidFill>
                <a:effectLst/>
                <a:latin typeface="Arial" panose="020B0604020202020204" pitchFamily="34" charset="0"/>
              </a:rPr>
              <a:t>It can be observed that, at the national scale, hashtag activism bears a very strong positive relationship with physical protest activity. On days where people protested more on social media, people also protested more in the street, and vice versa. In the case of #JusticeForGeorgeFloyd, people used Twitter to express outrage about events of police brutality and to organize physical protests (CITE). During protests, more acts of police brutality were documented and shared on Twitter (CITE), which could have led to yet more protests and to more people showing up to protests, and so on.</a:t>
            </a:r>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b="0" i="0" dirty="0">
                <a:solidFill>
                  <a:srgbClr val="000000"/>
                </a:solidFill>
                <a:effectLst/>
                <a:latin typeface="Arial" panose="020B0604020202020204" pitchFamily="34" charset="0"/>
              </a:rPr>
              <a:t>This trend can be modelled by a power regression function represented by the red dashed line, where y is the number of physical protests that take place on a given day and x is the number of social movement tweets that are posted on a given day. This model is considerably accurate, with a Pearson regression score of 0.852 and an R2 </a:t>
            </a:r>
            <a:r>
              <a:rPr lang="en-CA" sz="1100" b="0" i="0" dirty="0" err="1">
                <a:solidFill>
                  <a:srgbClr val="000000"/>
                </a:solidFill>
                <a:effectLst/>
                <a:latin typeface="Arial" panose="020B0604020202020204" pitchFamily="34" charset="0"/>
              </a:rPr>
              <a:t>scoreof</a:t>
            </a:r>
            <a:r>
              <a:rPr lang="en-CA" sz="1100" b="0" i="0" dirty="0">
                <a:solidFill>
                  <a:srgbClr val="000000"/>
                </a:solidFill>
                <a:effectLst/>
                <a:latin typeface="Arial" panose="020B0604020202020204" pitchFamily="34" charset="0"/>
              </a:rPr>
              <a:t> 0.726.</a:t>
            </a:r>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75920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While this model provides useful insight into the temporal relationship between hashtag activism and physical protest, it cannot answer whether this relationship exists in space as well. That is, if an increase in hashtag activism in absolute is associated with an increase in physical protest counts in absolute, does an increase in hashtag activism in a particular location relate to an increase in physical protest counts in that particular location as well?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956073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order to answer this question I aggregated physical protest counts AND social movement tweet counts both in time and in space (i.e. at the state level).</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this slide you can see the temporal and statistical relationship between daily number of physical protests and daily number of tweets as scatter-plots for each of the U.S.’s 51 states. </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From this figure it is evident that the pattern previously observed at the national level also exists at the state level. As such, in spite of the existence of a few outliers, the relationship between hashtag activism and physical protest counts in each state is described by a strong positive correlation. Across 51 states, the median Pearson correlation value is 0.74 and there are 44 states associated with Pearson correlation values greater than 0.6. Additionally, similarly to the trend observed at the national scale, the relationship between state-level hashtag activism and physical protest counts can be modelled by a power regression function (</a:t>
            </a:r>
            <a:r>
              <a:rPr lang="en-CA" sz="1100" b="0" i="0" dirty="0" err="1">
                <a:effectLst/>
                <a:latin typeface="Arial" panose="020B0604020202020204" pitchFamily="34" charset="0"/>
              </a:rPr>
              <a:t>yn</a:t>
            </a:r>
            <a:r>
              <a:rPr lang="en-CA" sz="1100" b="0" i="0" dirty="0">
                <a:effectLst/>
                <a:latin typeface="Arial" panose="020B0604020202020204" pitchFamily="34" charset="0"/>
              </a:rPr>
              <a:t>=</a:t>
            </a:r>
            <a:r>
              <a:rPr lang="en-CA" sz="1100" b="0" i="0" dirty="0" err="1">
                <a:effectLst/>
                <a:latin typeface="Arial" panose="020B0604020202020204" pitchFamily="34" charset="0"/>
              </a:rPr>
              <a:t>mxbn</a:t>
            </a:r>
            <a:r>
              <a:rPr lang="en-CA" sz="1100" b="0" i="0" dirty="0">
                <a:effectLst/>
                <a:latin typeface="Arial" panose="020B0604020202020204" pitchFamily="34" charset="0"/>
              </a:rPr>
              <a:t>), represented by the red dashed line in each subplot, where y is the number of physical protests that take place on a given day in a given state and x is the number of social movement tweets that are posted on a given day in a given state. Considering the fact that we are modelling complex human behaviours, such models are fairly accurate, with a median R2 value of 0.55 across 51 states, and 37 states that are associated with R2 values greater than 0.5. Interestingly, across the top 20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Following the same methodology, I disaggregated the spatial scale further and investigated the temporal relationship between hashtag activism and physical protest counts at the county level. Once again, I modelled this relationship as a power regression function (</a:t>
            </a:r>
            <a:r>
              <a:rPr lang="en-CA" b="0" i="0" dirty="0" err="1">
                <a:effectLst/>
                <a:latin typeface="Arial" panose="020B0604020202020204" pitchFamily="34" charset="0"/>
              </a:rPr>
              <a:t>yn</a:t>
            </a:r>
            <a:r>
              <a:rPr lang="en-CA" b="0" i="0" dirty="0">
                <a:effectLst/>
                <a:latin typeface="Arial" panose="020B0604020202020204" pitchFamily="34" charset="0"/>
              </a:rPr>
              <a:t>=</a:t>
            </a:r>
            <a:r>
              <a:rPr lang="en-CA" b="0" i="0" dirty="0" err="1">
                <a:effectLst/>
                <a:latin typeface="Arial" panose="020B0604020202020204" pitchFamily="34" charset="0"/>
              </a:rPr>
              <a:t>mxbn</a:t>
            </a:r>
            <a:r>
              <a:rPr lang="en-CA" b="0" i="0" dirty="0">
                <a:effectLst/>
                <a:latin typeface="Arial" panose="020B0604020202020204" pitchFamily="34" charset="0"/>
              </a:rPr>
              <a:t>) for each of the U.S.’s 3006 counties. Results from this analysis are illustrated in this slide, where the obtained Pearson correlation values and R2 values are illustrated as kernel density distributions due to the large number of counties analysed. This figure shows that, on average, the county level Pearson correlation value is positive and relatively high. However, the right subplot also shows that while a power regression model achieves a high R2 scores in a majority of counties, there are also a substantial number of counties with low R2 scores. One reason for this could be the lack of data-points available in some less densely populated counties.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1970876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Modelling the relationship between hashtag activism and physical protest at the county level can provide unique insight into which locations experience synergy across digital and physical activism mediums, and which do not. That is, it can help to identify which counties have activist groups that mobilize both digitally and physically, and thus where physical protests can be expected if people are already protesting on social media. Essentially, such counties are likely to be those where the power regression model yields both a high Pearson correlation value AND a high R2 value. </a:t>
            </a:r>
          </a:p>
          <a:p>
            <a:endParaRPr lang="en-CA" b="0" i="0" dirty="0">
              <a:effectLst/>
              <a:latin typeface="Arial" panose="020B0604020202020204" pitchFamily="34" charset="0"/>
            </a:endParaRPr>
          </a:p>
          <a:p>
            <a:r>
              <a:rPr lang="en-CA" b="0" i="0" dirty="0">
                <a:effectLst/>
                <a:latin typeface="Arial" panose="020B0604020202020204" pitchFamily="34" charset="0"/>
              </a:rPr>
              <a:t>This type of classification is visualized in the form of a bivariate choropleth map in this slide.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35030243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Political mobilization processes such as hashtag activism and physical protest are complex in nature as they occur in uncontrolled environments where a multitude of influences are at play</a:t>
            </a:r>
          </a:p>
          <a:p>
            <a:endParaRPr lang="en-CA" b="0" i="0" dirty="0">
              <a:effectLst/>
              <a:latin typeface="Arial" panose="020B0604020202020204" pitchFamily="34" charset="0"/>
            </a:endParaRPr>
          </a:p>
          <a:p>
            <a:r>
              <a:rPr lang="en-CA" b="0" i="0" dirty="0">
                <a:effectLst/>
                <a:latin typeface="Arial" panose="020B0604020202020204" pitchFamily="34" charset="0"/>
              </a:rPr>
              <a:t>For this reason, it is virtually impossible to establish causal relations between them. Still, some insight can be generated regarding the way in which these two processes may influence each-other in space and time.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18809251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42462211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this slide, you can see the results of performing lagged regressions on national level data using a maximum time lag of n=10. </a:t>
            </a:r>
          </a:p>
          <a:p>
            <a:endParaRPr lang="en-CA" b="0" i="0" dirty="0">
              <a:effectLst/>
              <a:latin typeface="Arial" panose="020B0604020202020204" pitchFamily="34" charset="0"/>
            </a:endParaRPr>
          </a:p>
          <a:p>
            <a:r>
              <a:rPr lang="en-CA" b="0" i="0" dirty="0">
                <a:effectLst/>
                <a:latin typeface="Arial" panose="020B0604020202020204" pitchFamily="34" charset="0"/>
              </a:rPr>
              <a:t>The top subplot shows that the optimal Pearson correlation value and R2 score is obtained when hashtag activism (i.e. daily number of tweets posted) leads physical protests by one day. In other words, at the national scale and during the case study of #JusticeForGeorgeFloyd, the best predictor of physical protest activity at time t (in days) is the number of social movement related tweets posted at time t−1 (i.e. the day before). This is relationship is further illustrated in the bottom subplot, where the outputs of power regression models using </a:t>
            </a:r>
            <a:r>
              <a:rPr lang="en-CA" b="0" i="0" dirty="0" err="1">
                <a:effectLst/>
                <a:latin typeface="Arial" panose="020B0604020202020204" pitchFamily="34" charset="0"/>
              </a:rPr>
              <a:t>xt</a:t>
            </a:r>
            <a:r>
              <a:rPr lang="en-CA" b="0" i="0" dirty="0">
                <a:effectLst/>
                <a:latin typeface="Arial" panose="020B0604020202020204" pitchFamily="34" charset="0"/>
              </a:rPr>
              <a:t> (left) and xt−1(right) can be compared.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28765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17481799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me I am finding these findings fascinating, but also extremely scary. As someone who strongly believes in the importance of physical protest and political mobilization as a means to influence change,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I know that these results could be used both for good: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activists organize and strategize better, by knowing which geographical areas are likely to take concrete action during times of crisis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Or for bad: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law enforcement predict where protests will happen, and thus repress demonstrators even more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As scientists, I think we have a strong social responsibility: so how do we prevent things like that from happening?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372222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36</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37</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47</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48</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49</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50</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52</a:t>
            </a:fld>
            <a:endParaRPr lang="en-CA"/>
          </a:p>
        </p:txBody>
      </p:sp>
    </p:spTree>
    <p:extLst>
      <p:ext uri="{BB962C8B-B14F-4D97-AF65-F5344CB8AC3E}">
        <p14:creationId xmlns:p14="http://schemas.microsoft.com/office/powerpoint/2010/main" val="640503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how Geo-located data -&gt; the relationship hashtag activism and political processes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677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2021-06-15</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2021-06-15</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9104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2955505"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677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pic>
        <p:nvPicPr>
          <p:cNvPr id="59" name="Picture 58" descr="Icon&#10;&#10;Description automatically generated">
            <a:extLst>
              <a:ext uri="{FF2B5EF4-FFF2-40B4-BE49-F238E27FC236}">
                <a16:creationId xmlns:a16="http://schemas.microsoft.com/office/drawing/2014/main" id="{C24CFE82-45A5-40E4-A534-079EDE4C8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23" y="2853643"/>
            <a:ext cx="241427" cy="241427"/>
          </a:xfrm>
          <a:prstGeom prst="rect">
            <a:avLst/>
          </a:prstGeom>
        </p:spPr>
      </p:pic>
      <p:pic>
        <p:nvPicPr>
          <p:cNvPr id="77" name="Picture 76" descr="Icon&#10;&#10;Description automatically generated">
            <a:extLst>
              <a:ext uri="{FF2B5EF4-FFF2-40B4-BE49-F238E27FC236}">
                <a16:creationId xmlns:a16="http://schemas.microsoft.com/office/drawing/2014/main" id="{AE68650E-77E0-4E89-B861-9D173B1E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955" y="3805288"/>
            <a:ext cx="241427" cy="241427"/>
          </a:xfrm>
          <a:prstGeom prst="rect">
            <a:avLst/>
          </a:prstGeom>
        </p:spPr>
      </p:pic>
      <p:pic>
        <p:nvPicPr>
          <p:cNvPr id="78" name="Picture 77" descr="Icon&#10;&#10;Description automatically generated">
            <a:extLst>
              <a:ext uri="{FF2B5EF4-FFF2-40B4-BE49-F238E27FC236}">
                <a16:creationId xmlns:a16="http://schemas.microsoft.com/office/drawing/2014/main" id="{A4678928-583D-4274-B3CB-71451A267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93" y="4746683"/>
            <a:ext cx="241427" cy="241427"/>
          </a:xfrm>
          <a:prstGeom prst="rect">
            <a:avLst/>
          </a:prstGeom>
        </p:spPr>
      </p:pic>
      <p:pic>
        <p:nvPicPr>
          <p:cNvPr id="79" name="Picture 78" descr="Icon&#10;&#10;Description automatically generated">
            <a:extLst>
              <a:ext uri="{FF2B5EF4-FFF2-40B4-BE49-F238E27FC236}">
                <a16:creationId xmlns:a16="http://schemas.microsoft.com/office/drawing/2014/main" id="{DEF8C5C6-D7E9-4DD6-8ED5-1FFFC9661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905" y="5714621"/>
            <a:ext cx="241427" cy="241427"/>
          </a:xfrm>
          <a:prstGeom prst="rect">
            <a:avLst/>
          </a:prstGeom>
        </p:spPr>
      </p:pic>
      <p:sp>
        <p:nvSpPr>
          <p:cNvPr id="80" name="TextBox 79">
            <a:extLst>
              <a:ext uri="{FF2B5EF4-FFF2-40B4-BE49-F238E27FC236}">
                <a16:creationId xmlns:a16="http://schemas.microsoft.com/office/drawing/2014/main" id="{35CF2EAA-36B3-4A3A-ADCB-27DB967BEA10}"/>
              </a:ext>
            </a:extLst>
          </p:cNvPr>
          <p:cNvSpPr txBox="1"/>
          <p:nvPr/>
        </p:nvSpPr>
        <p:spPr>
          <a:xfrm>
            <a:off x="4720828" y="6448528"/>
            <a:ext cx="162129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panose="020F0502020204030204"/>
                <a:ea typeface="+mn-ea"/>
                <a:cs typeface="+mn-cs"/>
              </a:rPr>
              <a:t>= Geospatial Analysis</a:t>
            </a:r>
          </a:p>
        </p:txBody>
      </p:sp>
      <p:pic>
        <p:nvPicPr>
          <p:cNvPr id="81" name="Picture 80" descr="Icon&#10;&#10;Description automatically generated">
            <a:extLst>
              <a:ext uri="{FF2B5EF4-FFF2-40B4-BE49-F238E27FC236}">
                <a16:creationId xmlns:a16="http://schemas.microsoft.com/office/drawing/2014/main" id="{0C01C2F8-BB1F-4EAE-BA9C-709A331E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24" y="6457507"/>
            <a:ext cx="241427" cy="241427"/>
          </a:xfrm>
          <a:prstGeom prst="rect">
            <a:avLst/>
          </a:prstGeom>
        </p:spPr>
      </p:pic>
    </p:spTree>
    <p:extLst>
      <p:ext uri="{BB962C8B-B14F-4D97-AF65-F5344CB8AC3E}">
        <p14:creationId xmlns:p14="http://schemas.microsoft.com/office/powerpoint/2010/main" val="4136057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Hashtag Activism and Physical Protest: Evidence from #JusticeForGeorgeFloyd</a:t>
            </a:r>
          </a:p>
        </p:txBody>
      </p:sp>
    </p:spTree>
    <p:extLst>
      <p:ext uri="{BB962C8B-B14F-4D97-AF65-F5344CB8AC3E}">
        <p14:creationId xmlns:p14="http://schemas.microsoft.com/office/powerpoint/2010/main" val="108936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Some results: SQ2</a:t>
            </a: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
        <p:nvSpPr>
          <p:cNvPr id="2" name="Rectangle 1">
            <a:extLst>
              <a:ext uri="{FF2B5EF4-FFF2-40B4-BE49-F238E27FC236}">
                <a16:creationId xmlns:a16="http://schemas.microsoft.com/office/drawing/2014/main" id="{8908639F-8480-4C8D-9151-7FC214B3BC5A}"/>
              </a:ext>
            </a:extLst>
          </p:cNvPr>
          <p:cNvSpPr/>
          <p:nvPr/>
        </p:nvSpPr>
        <p:spPr>
          <a:xfrm>
            <a:off x="1006845" y="5503751"/>
            <a:ext cx="1639465" cy="466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823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CEB203-7778-472F-B625-FD34A22DA59A}"/>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is this true in space as well?</a:t>
            </a:r>
          </a:p>
        </p:txBody>
      </p:sp>
    </p:spTree>
    <p:extLst>
      <p:ext uri="{BB962C8B-B14F-4D97-AF65-F5344CB8AC3E}">
        <p14:creationId xmlns:p14="http://schemas.microsoft.com/office/powerpoint/2010/main" val="254953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2DF04-2277-4E9C-83EB-453FDCF58E2F}"/>
              </a:ext>
            </a:extLst>
          </p:cNvPr>
          <p:cNvPicPr>
            <a:picLocks noChangeAspect="1"/>
          </p:cNvPicPr>
          <p:nvPr/>
        </p:nvPicPr>
        <p:blipFill>
          <a:blip r:embed="rId3"/>
          <a:stretch>
            <a:fillRect/>
          </a:stretch>
        </p:blipFill>
        <p:spPr>
          <a:xfrm>
            <a:off x="200918" y="0"/>
            <a:ext cx="6957772" cy="6858000"/>
          </a:xfrm>
          <a:prstGeom prst="rect">
            <a:avLst/>
          </a:prstGeom>
        </p:spPr>
      </p:pic>
      <p:sp>
        <p:nvSpPr>
          <p:cNvPr id="5" name="Title 1">
            <a:extLst>
              <a:ext uri="{FF2B5EF4-FFF2-40B4-BE49-F238E27FC236}">
                <a16:creationId xmlns:a16="http://schemas.microsoft.com/office/drawing/2014/main" id="{35A90A5C-D5E4-42A8-8857-7A70439A4430}"/>
              </a:ext>
            </a:extLst>
          </p:cNvPr>
          <p:cNvSpPr>
            <a:spLocks noGrp="1"/>
          </p:cNvSpPr>
          <p:nvPr>
            <p:ph type="title"/>
          </p:nvPr>
        </p:nvSpPr>
        <p:spPr>
          <a:xfrm>
            <a:off x="7478702" y="2466428"/>
            <a:ext cx="4396387" cy="1072471"/>
          </a:xfrm>
        </p:spPr>
        <p:txBody>
          <a:bodyPr>
            <a:noAutofit/>
          </a:bodyPr>
          <a:lstStyle/>
          <a:p>
            <a:r>
              <a:rPr lang="en-CA" sz="2800" dirty="0">
                <a:latin typeface="Arial" panose="020B0604020202020204" pitchFamily="34" charset="0"/>
                <a:cs typeface="Arial" panose="020B0604020202020204" pitchFamily="34" charset="0"/>
              </a:rPr>
              <a:t>Median Pearson r = 0.74</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Median r2 = 0.55</a:t>
            </a:r>
          </a:p>
        </p:txBody>
      </p:sp>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3177334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B4BFE0-5ECF-4D3B-84B1-5842FE74D081}"/>
              </a:ext>
            </a:extLst>
          </p:cNvPr>
          <p:cNvPicPr>
            <a:picLocks noChangeAspect="1"/>
          </p:cNvPicPr>
          <p:nvPr/>
        </p:nvPicPr>
        <p:blipFill>
          <a:blip r:embed="rId3"/>
          <a:stretch>
            <a:fillRect/>
          </a:stretch>
        </p:blipFill>
        <p:spPr>
          <a:xfrm>
            <a:off x="0" y="1864358"/>
            <a:ext cx="6014720" cy="4792832"/>
          </a:xfrm>
          <a:prstGeom prst="rect">
            <a:avLst/>
          </a:prstGeom>
        </p:spPr>
      </p:pic>
      <p:pic>
        <p:nvPicPr>
          <p:cNvPr id="11" name="Picture 10">
            <a:extLst>
              <a:ext uri="{FF2B5EF4-FFF2-40B4-BE49-F238E27FC236}">
                <a16:creationId xmlns:a16="http://schemas.microsoft.com/office/drawing/2014/main" id="{C8AEC86A-DFA5-4384-B4A7-74F0F1166FAC}"/>
              </a:ext>
            </a:extLst>
          </p:cNvPr>
          <p:cNvPicPr>
            <a:picLocks noChangeAspect="1"/>
          </p:cNvPicPr>
          <p:nvPr/>
        </p:nvPicPr>
        <p:blipFill>
          <a:blip r:embed="rId4"/>
          <a:stretch>
            <a:fillRect/>
          </a:stretch>
        </p:blipFill>
        <p:spPr>
          <a:xfrm>
            <a:off x="6014720" y="1874518"/>
            <a:ext cx="6008853" cy="4792832"/>
          </a:xfrm>
          <a:prstGeom prst="rect">
            <a:avLst/>
          </a:prstGeom>
        </p:spPr>
      </p:pic>
      <p:sp>
        <p:nvSpPr>
          <p:cNvPr id="4" name="Title 1">
            <a:extLst>
              <a:ext uri="{FF2B5EF4-FFF2-40B4-BE49-F238E27FC236}">
                <a16:creationId xmlns:a16="http://schemas.microsoft.com/office/drawing/2014/main" id="{73BCEE7B-D827-4E37-A6B7-BCAC7E9B3C5F}"/>
              </a:ext>
            </a:extLst>
          </p:cNvPr>
          <p:cNvSpPr txBox="1">
            <a:spLocks/>
          </p:cNvSpPr>
          <p:nvPr/>
        </p:nvSpPr>
        <p:spPr>
          <a:xfrm>
            <a:off x="4105716" y="379679"/>
            <a:ext cx="4091317"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County Level</a:t>
            </a:r>
          </a:p>
        </p:txBody>
      </p:sp>
    </p:spTree>
    <p:extLst>
      <p:ext uri="{BB962C8B-B14F-4D97-AF65-F5344CB8AC3E}">
        <p14:creationId xmlns:p14="http://schemas.microsoft.com/office/powerpoint/2010/main" val="22855553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C26DCCC-D8DE-4B86-B71C-6101ED404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2" y="58160"/>
            <a:ext cx="9240819" cy="6741680"/>
          </a:xfrm>
          <a:prstGeom prst="rect">
            <a:avLst/>
          </a:prstGeom>
        </p:spPr>
      </p:pic>
    </p:spTree>
    <p:extLst>
      <p:ext uri="{BB962C8B-B14F-4D97-AF65-F5344CB8AC3E}">
        <p14:creationId xmlns:p14="http://schemas.microsoft.com/office/powerpoint/2010/main" val="317801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what happens first?</a:t>
            </a:r>
          </a:p>
        </p:txBody>
      </p:sp>
    </p:spTree>
    <p:extLst>
      <p:ext uri="{BB962C8B-B14F-4D97-AF65-F5344CB8AC3E}">
        <p14:creationId xmlns:p14="http://schemas.microsoft.com/office/powerpoint/2010/main" val="38464101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Lagged Regressions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Directionality between </a:t>
            </a:r>
            <a:r>
              <a:rPr lang="en-CA" sz="2800" dirty="0" err="1">
                <a:latin typeface="Arial" panose="020B0604020202020204" pitchFamily="34" charset="0"/>
                <a:cs typeface="Arial" panose="020B0604020202020204" pitchFamily="34" charset="0"/>
              </a:rPr>
              <a:t>xt</a:t>
            </a:r>
            <a:r>
              <a:rPr lang="en-CA" sz="2800" dirty="0">
                <a:latin typeface="Arial" panose="020B0604020202020204" pitchFamily="34" charset="0"/>
                <a:cs typeface="Arial" panose="020B0604020202020204" pitchFamily="34" charset="0"/>
              </a:rPr>
              <a:t> and </a:t>
            </a:r>
            <a:r>
              <a:rPr lang="en-CA" sz="2800" dirty="0" err="1">
                <a:latin typeface="Arial" panose="020B0604020202020204" pitchFamily="34" charset="0"/>
                <a:cs typeface="Arial" panose="020B0604020202020204" pitchFamily="34" charset="0"/>
              </a:rPr>
              <a:t>yt</a:t>
            </a:r>
            <a:endParaRPr lang="en-CA" sz="2800" dirty="0">
              <a:latin typeface="Arial" panose="020B0604020202020204" pitchFamily="34" charset="0"/>
              <a:cs typeface="Arial" panose="020B0604020202020204" pitchFamily="34" charset="0"/>
            </a:endParaRP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In short: fit power regression model </a:t>
            </a:r>
            <a:r>
              <a:rPr lang="en-CA" sz="2800" i="1" dirty="0">
                <a:latin typeface="Arial" panose="020B0604020202020204" pitchFamily="34" charset="0"/>
                <a:cs typeface="Arial" panose="020B0604020202020204" pitchFamily="34" charset="0"/>
              </a:rPr>
              <a:t>n</a:t>
            </a:r>
            <a:r>
              <a:rPr lang="en-CA" sz="2800" dirty="0">
                <a:latin typeface="Arial" panose="020B0604020202020204" pitchFamily="34" charset="0"/>
                <a:cs typeface="Arial" panose="020B0604020202020204" pitchFamily="34" charset="0"/>
              </a:rPr>
              <a:t> times using </a:t>
            </a:r>
            <a:r>
              <a:rPr lang="en-CA" sz="2800" dirty="0" err="1">
                <a:latin typeface="Arial" panose="020B0604020202020204" pitchFamily="34" charset="0"/>
                <a:cs typeface="Arial" panose="020B0604020202020204" pitchFamily="34" charset="0"/>
              </a:rPr>
              <a:t>yt</a:t>
            </a:r>
            <a:r>
              <a:rPr lang="en-CA" sz="2800" dirty="0">
                <a:latin typeface="Arial" panose="020B0604020202020204" pitchFamily="34" charset="0"/>
                <a:cs typeface="Arial" panose="020B0604020202020204" pitchFamily="34" charset="0"/>
              </a:rPr>
              <a:t> data and x(</a:t>
            </a:r>
            <a:r>
              <a:rPr lang="en-CA" sz="2800" i="1" dirty="0">
                <a:latin typeface="Arial" panose="020B0604020202020204" pitchFamily="34" charset="0"/>
                <a:cs typeface="Arial" panose="020B0604020202020204" pitchFamily="34" charset="0"/>
              </a:rPr>
              <a:t>t +- n)</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i="1" dirty="0">
                <a:latin typeface="Arial" panose="020B0604020202020204" pitchFamily="34" charset="0"/>
                <a:cs typeface="Arial" panose="020B0604020202020204" pitchFamily="34" charset="0"/>
              </a:rPr>
              <a:t>t </a:t>
            </a:r>
            <a:r>
              <a:rPr lang="en-CA" sz="2800" dirty="0">
                <a:latin typeface="Arial" panose="020B0604020202020204" pitchFamily="34" charset="0"/>
                <a:cs typeface="Arial" panose="020B0604020202020204" pitchFamily="34" charset="0"/>
              </a:rPr>
              <a:t>= current day</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 = maximum number of time lags</a:t>
            </a:r>
          </a:p>
        </p:txBody>
      </p:sp>
    </p:spTree>
    <p:extLst>
      <p:ext uri="{BB962C8B-B14F-4D97-AF65-F5344CB8AC3E}">
        <p14:creationId xmlns:p14="http://schemas.microsoft.com/office/powerpoint/2010/main" val="2476524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National Level</a:t>
            </a:r>
          </a:p>
        </p:txBody>
      </p:sp>
    </p:spTree>
    <p:extLst>
      <p:ext uri="{BB962C8B-B14F-4D97-AF65-F5344CB8AC3E}">
        <p14:creationId xmlns:p14="http://schemas.microsoft.com/office/powerpoint/2010/main" val="16650521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days </a:t>
            </a:r>
            <a:r>
              <a:rPr lang="en-CA" sz="2800" dirty="0">
                <a:latin typeface="Arial" panose="020B0604020202020204" pitchFamily="34" charset="0"/>
                <a:cs typeface="Arial" panose="020B0604020202020204" pitchFamily="34" charset="0"/>
              </a:rPr>
              <a:t>for </a:t>
            </a:r>
            <a:r>
              <a:rPr lang="en-CA" sz="2800" b="1" dirty="0">
                <a:latin typeface="Arial" panose="020B0604020202020204" pitchFamily="34" charset="0"/>
                <a:cs typeface="Arial" panose="020B0604020202020204" pitchFamily="34" charset="0"/>
              </a:rPr>
              <a:t>41 </a:t>
            </a:r>
            <a:r>
              <a:rPr lang="en-CA" sz="2800" dirty="0">
                <a:latin typeface="Arial" panose="020B0604020202020204" pitchFamily="34" charset="0"/>
                <a:cs typeface="Arial" panose="020B0604020202020204" pitchFamily="34" charset="0"/>
              </a:rPr>
              <a:t>out of 51 states</a:t>
            </a: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2219670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000" dirty="0">
                <a:solidFill>
                  <a:schemeClr val="bg2">
                    <a:lumMod val="25000"/>
                  </a:schemeClr>
                </a:solidFill>
                <a:latin typeface="Arial" panose="020B0604020202020204" pitchFamily="34" charset="0"/>
                <a:cs typeface="Arial" panose="020B0604020202020204" pitchFamily="34" charset="0"/>
              </a:rPr>
              <a:t>Built predictive model to forecast the number AND location of physical protests based on tweet volume</a:t>
            </a:r>
          </a:p>
          <a:p>
            <a:pPr lvl="1"/>
            <a:r>
              <a:rPr lang="en-CA" sz="3600"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sz="3600" dirty="0">
                <a:solidFill>
                  <a:schemeClr val="bg2">
                    <a:lumMod val="25000"/>
                  </a:schemeClr>
                </a:solidFill>
                <a:latin typeface="Arial" panose="020B0604020202020204" pitchFamily="34" charset="0"/>
                <a:cs typeface="Arial" panose="020B0604020202020204" pitchFamily="34" charset="0"/>
              </a:rPr>
              <a:t>Granger Causality</a:t>
            </a:r>
          </a:p>
          <a:p>
            <a:r>
              <a:rPr lang="en-CA" sz="4000" dirty="0">
                <a:solidFill>
                  <a:schemeClr val="bg2">
                    <a:lumMod val="25000"/>
                  </a:schemeClr>
                </a:solidFill>
                <a:latin typeface="Arial" panose="020B0604020202020204" pitchFamily="34" charset="0"/>
                <a:cs typeface="Arial" panose="020B0604020202020204" pitchFamily="34" charset="0"/>
              </a:rPr>
              <a:t>Can these findings be generalized to other social movements around the world?</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Additional Findings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2892764"/>
            <a:ext cx="10515600" cy="1072471"/>
          </a:xfrm>
        </p:spPr>
        <p:txBody>
          <a:bodyPr>
            <a:normAutofit fontScale="90000"/>
          </a:bodyPr>
          <a:lstStyle/>
          <a:p>
            <a:r>
              <a:rPr lang="en-CA" sz="4000" b="1" dirty="0">
                <a:latin typeface="Arial" panose="020B0604020202020204" pitchFamily="34" charset="0"/>
                <a:cs typeface="Arial" panose="020B0604020202020204" pitchFamily="34" charset="0"/>
              </a:rPr>
              <a:t>Problem: how to avoid unethical side effects?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319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611847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325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relationships through</a:t>
            </a:r>
          </a:p>
          <a:p>
            <a:r>
              <a:rPr lang="en-CA" dirty="0"/>
              <a:t>Look at spatially lagged variables (neighbouring counties) lecture 6 or 5 exploratory spatial data analysis</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3"/>
          <a:stretch>
            <a:fillRect/>
          </a:stretch>
        </p:blipFill>
        <p:spPr>
          <a:xfrm>
            <a:off x="1054266" y="5525669"/>
            <a:ext cx="1600892" cy="456293"/>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5317769B-4708-4E2F-8035-8B6F7BCF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8255883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4045</TotalTime>
  <Words>4908</Words>
  <Application>Microsoft Office PowerPoint</Application>
  <PresentationFormat>Widescreen</PresentationFormat>
  <Paragraphs>504</Paragraphs>
  <Slides>52</Slides>
  <Notes>45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52</vt:i4>
      </vt:variant>
    </vt:vector>
  </HeadingPairs>
  <TitlesOfParts>
    <vt:vector size="60"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PowerPoint Presentation</vt:lpstr>
      <vt:lpstr>Methods</vt:lpstr>
      <vt:lpstr>Methods and Experimental design</vt:lpstr>
      <vt:lpstr>PowerPoint Presentation</vt:lpstr>
      <vt:lpstr>PowerPoint Presentation</vt:lpstr>
      <vt:lpstr>PowerPoint Presentation</vt:lpstr>
      <vt:lpstr>PowerPoint Presentation</vt:lpstr>
      <vt:lpstr>PowerPoint Presentation</vt:lpstr>
      <vt:lpstr>Hashtag Activism and Physical Protest: Evidence from #JusticeForGeorgeFloyd</vt:lpstr>
      <vt:lpstr>PowerPoint Presentation</vt:lpstr>
      <vt:lpstr>PowerPoint Presentation</vt:lpstr>
      <vt:lpstr>But… is this true in space as well?</vt:lpstr>
      <vt:lpstr>Median Pearson r = 0.74  Median r2 = 0.55</vt:lpstr>
      <vt:lpstr>PowerPoint Presentation</vt:lpstr>
      <vt:lpstr>PowerPoint Presentation</vt:lpstr>
      <vt:lpstr>But… what happens first?</vt:lpstr>
      <vt:lpstr>Lagged Regressions</vt:lpstr>
      <vt:lpstr>Optimal Lag =  Tweets lead by 1 day</vt:lpstr>
      <vt:lpstr>Optimal Lag =  Tweets lead by 1+ days for 41 out of 51 states</vt:lpstr>
      <vt:lpstr>PowerPoint Presentation</vt:lpstr>
      <vt:lpstr>Additional Findings</vt:lpstr>
      <vt:lpstr>Problem: how to avoid unethical side effects?</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Methods</vt:lpstr>
      <vt:lpstr>Methods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224</cp:revision>
  <dcterms:created xsi:type="dcterms:W3CDTF">2021-03-16T21:21:26Z</dcterms:created>
  <dcterms:modified xsi:type="dcterms:W3CDTF">2021-06-15T15:46:29Z</dcterms:modified>
</cp:coreProperties>
</file>